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5" r:id="rId9"/>
    <p:sldId id="293" r:id="rId10"/>
    <p:sldId id="294" r:id="rId11"/>
    <p:sldId id="297" r:id="rId12"/>
    <p:sldId id="298" r:id="rId13"/>
    <p:sldId id="299" r:id="rId14"/>
    <p:sldId id="300" r:id="rId15"/>
    <p:sldId id="301" r:id="rId16"/>
    <p:sldId id="302" r:id="rId17"/>
    <p:sldId id="303" r:id="rId18"/>
    <p:sldId id="287" r:id="rId19"/>
    <p:sldId id="269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74"/>
  </p:normalViewPr>
  <p:slideViewPr>
    <p:cSldViewPr snapToGrid="0" snapToObjects="1">
      <p:cViewPr varScale="1">
        <p:scale>
          <a:sx n="86" d="100"/>
          <a:sy n="86" d="100"/>
        </p:scale>
        <p:origin x="77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15.7.2021.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Wikimedia</a:t>
            </a:r>
            <a:r>
              <a:rPr lang="hr-HR" dirty="0"/>
              <a:t> - https://commons.wikimedia.org/wiki/File:Little_girl_from_Russia.jpg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001046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Wikimedia</a:t>
            </a:r>
            <a:r>
              <a:rPr lang="hr-HR" dirty="0"/>
              <a:t> - https://commons.wikimedia.org/wiki/File:Trans-Siberian_railway_map.png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8549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Pixabay-https</a:t>
            </a:r>
            <a:r>
              <a:rPr lang="hr-HR" dirty="0"/>
              <a:t>://pixabay.com/</a:t>
            </a:r>
            <a:r>
              <a:rPr lang="hr-HR" dirty="0" err="1"/>
              <a:t>photos</a:t>
            </a:r>
            <a:r>
              <a:rPr lang="hr-HR" dirty="0"/>
              <a:t>/men-honor-guard-soldiers-67636/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043826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https://pixabay.com/photos/moscow-st-basile-red-square-church-2742642/, https://pixabay.com/photos/russia-moscow-the-kremlin-panorama-2123697/, https://pixabay.com/photos/moscow-city-moscow-skyscraper-city-3496460/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185866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https://pixabay.com/photos/moscow-st-basile-red-square-church-2742642/, https://pixabay.com/photos/russia-moscow-the-kremlin-panorama-2123697/, https://pixabay.com/photos/moscow-city-moscow-skyscraper-city-3496460/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4324130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Pixabay</a:t>
            </a:r>
            <a:r>
              <a:rPr lang="hr-HR" dirty="0"/>
              <a:t> - https://pixabay.com/photos/winter-snow-north-travel-snowfall-3933694/ 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843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r-HR" dirty="0"/>
              <a:t>Izvor fotografije: </a:t>
            </a:r>
            <a:r>
              <a:rPr lang="hr-HR" dirty="0" err="1"/>
              <a:t>Wikimedia</a:t>
            </a:r>
            <a:r>
              <a:rPr lang="hr-HR" dirty="0"/>
              <a:t> - https://commons.wikimedia.org/w/index.php?search=ni%C5%BEnji+novgorod&amp;title=Special:MediaSearch&amp;go=Go&amp;type=image, https://commons.wikimedia.org/wiki/File:Samara_P5171849_2200.jpg </a:t>
            </a:r>
          </a:p>
          <a:p>
            <a:r>
              <a:rPr lang="hr-HR" dirty="0"/>
              <a:t>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718894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fotografija: </a:t>
            </a:r>
            <a:r>
              <a:rPr lang="hr-HR" dirty="0" err="1"/>
              <a:t>Wikimedia</a:t>
            </a:r>
            <a:r>
              <a:rPr lang="hr-HR" dirty="0"/>
              <a:t>  - https://commons.wikimedia.org/wiki/File:Rostov_on_Don_panoramic.png , https://commons.wikimedia.org/wiki/File:Volgograd_I_2020.jpg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81363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https://commons.wikimedia.org/wiki/File:YekaterinburgPond_005_3007.jpg, https://commons.wikimedia.org/wiki/File:Novosibirsk_4.jpg, https://commons.wikimedia.org/wiki/File:Novosibirsk_4.jpg,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0873825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/>
              <a:t>Izvor fotografije: </a:t>
            </a:r>
            <a:r>
              <a:rPr lang="hr-HR" dirty="0" err="1"/>
              <a:t>Wikimedia</a:t>
            </a:r>
            <a:r>
              <a:rPr lang="hr-HR" dirty="0"/>
              <a:t> - https://commons.wikimedia.org/wiki/File:Vladivostok_harbor.jpg (datum skidanja: 15.7.2021.)</a:t>
            </a:r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8853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6" name="Picture 5" descr="ppt-header-GEA-3-1.png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0"/>
            <a:ext cx="12192000" cy="114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Stanovništvo i gospodarstvo Ruske Federacije</a:t>
            </a:r>
          </a:p>
        </p:txBody>
      </p:sp>
      <p:sp>
        <p:nvSpPr>
          <p:cNvPr id="3" name="TekstniOkvir 2">
            <a:extLst>
              <a:ext uri="{FF2B5EF4-FFF2-40B4-BE49-F238E27FC236}">
                <a16:creationId xmlns:a16="http://schemas.microsoft.com/office/drawing/2014/main" id="{58694869-26FE-450B-AAB4-C574D6198F2F}"/>
              </a:ext>
            </a:extLst>
          </p:cNvPr>
          <p:cNvSpPr txBox="1"/>
          <p:nvPr/>
        </p:nvSpPr>
        <p:spPr>
          <a:xfrm>
            <a:off x="230819" y="1340528"/>
            <a:ext cx="3124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dirty="0"/>
              <a:t>ISTOČNA EUROPA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FAE2BDEB-AFF0-4A3A-818B-FB07280F6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96" y="4571216"/>
            <a:ext cx="1090600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Gradovi Rusije</a:t>
            </a:r>
          </a:p>
        </p:txBody>
      </p:sp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88E8EC9-D094-43CC-BE6C-54561F701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996" y="5859140"/>
            <a:ext cx="10906008" cy="4972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Moskva – glavni grad Ruske Federacije, luka na pet mora</a:t>
            </a:r>
          </a:p>
        </p:txBody>
      </p:sp>
      <p:pic>
        <p:nvPicPr>
          <p:cNvPr id="5" name="Slika 4" descr="Slika na kojoj se prikazuje nebo, na otvorenom, zgrada, bogomolja&#10;&#10;Opis je automatski generiran">
            <a:extLst>
              <a:ext uri="{FF2B5EF4-FFF2-40B4-BE49-F238E27FC236}">
                <a16:creationId xmlns:a16="http://schemas.microsoft.com/office/drawing/2014/main" id="{864F8267-7772-4F6F-88FD-39F5B9041A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01" r="1764" b="2"/>
          <a:stretch/>
        </p:blipFill>
        <p:spPr>
          <a:xfrm>
            <a:off x="321628" y="320511"/>
            <a:ext cx="3794760" cy="3930978"/>
          </a:xfrm>
          <a:prstGeom prst="rect">
            <a:avLst/>
          </a:prstGeom>
        </p:spPr>
      </p:pic>
      <p:pic>
        <p:nvPicPr>
          <p:cNvPr id="9" name="Slika 8" descr="Slika na kojoj se prikazuje tekst, nebo, na otvorenom, zgrada&#10;&#10;Opis je automatski generiran">
            <a:extLst>
              <a:ext uri="{FF2B5EF4-FFF2-40B4-BE49-F238E27FC236}">
                <a16:creationId xmlns:a16="http://schemas.microsoft.com/office/drawing/2014/main" id="{EDE032F4-1997-4A43-9C22-6703703C00E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437" r="16127" b="2"/>
          <a:stretch/>
        </p:blipFill>
        <p:spPr>
          <a:xfrm>
            <a:off x="4198385" y="320511"/>
            <a:ext cx="3794760" cy="3930978"/>
          </a:xfrm>
          <a:prstGeom prst="rect">
            <a:avLst/>
          </a:prstGeom>
        </p:spPr>
      </p:pic>
      <p:pic>
        <p:nvPicPr>
          <p:cNvPr id="7" name="Slika 6" descr="Slika na kojoj se prikazuje na otvorenom, nebo, grad, rijeka&#10;&#10;Opis je automatski generiran">
            <a:extLst>
              <a:ext uri="{FF2B5EF4-FFF2-40B4-BE49-F238E27FC236}">
                <a16:creationId xmlns:a16="http://schemas.microsoft.com/office/drawing/2014/main" id="{3D597C9A-276E-4791-9DDB-4DBCF02F82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402" r="26298"/>
          <a:stretch/>
        </p:blipFill>
        <p:spPr>
          <a:xfrm>
            <a:off x="8075142" y="320511"/>
            <a:ext cx="3794760" cy="3930978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524000" y="5778706"/>
            <a:ext cx="9144000" cy="0"/>
          </a:xfrm>
          <a:prstGeom prst="line">
            <a:avLst/>
          </a:prstGeom>
          <a:ln w="19050">
            <a:solidFill>
              <a:srgbClr val="8AB8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36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688E8EC9-D094-43CC-BE6C-54561F7018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64" y="1033479"/>
            <a:ext cx="6675627" cy="1605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 dirty="0"/>
              <a:t>Sankt Peterburg – </a:t>
            </a:r>
            <a:r>
              <a:rPr lang="en-US" sz="2400" dirty="0" err="1"/>
              <a:t>kulturno</a:t>
            </a:r>
            <a:r>
              <a:rPr lang="en-US" sz="2400" dirty="0"/>
              <a:t> </a:t>
            </a:r>
            <a:r>
              <a:rPr lang="en-US" sz="2400" dirty="0" err="1"/>
              <a:t>središte</a:t>
            </a:r>
            <a:r>
              <a:rPr lang="en-US" sz="2400" dirty="0"/>
              <a:t> </a:t>
            </a:r>
            <a:r>
              <a:rPr lang="en-US" sz="2400" dirty="0" err="1"/>
              <a:t>na</a:t>
            </a:r>
            <a:r>
              <a:rPr lang="en-US" sz="2400" dirty="0"/>
              <a:t> </a:t>
            </a:r>
            <a:r>
              <a:rPr lang="en-US" sz="2400" dirty="0" err="1"/>
              <a:t>ušću</a:t>
            </a:r>
            <a:r>
              <a:rPr lang="en-US" sz="2400" dirty="0"/>
              <a:t> Neve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6035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Slika 9" descr="Slika na kojoj se prikazuje na otvorenom, zgrada, upravna zgrada, staro&#10;&#10;Opis je automatski generiran">
            <a:extLst>
              <a:ext uri="{FF2B5EF4-FFF2-40B4-BE49-F238E27FC236}">
                <a16:creationId xmlns:a16="http://schemas.microsoft.com/office/drawing/2014/main" id="{C40DB239-E702-4F00-84CF-1C350E0FDF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37" r="2" b="2"/>
          <a:stretch/>
        </p:blipFill>
        <p:spPr>
          <a:xfrm>
            <a:off x="640080" y="2746075"/>
            <a:ext cx="5276088" cy="3291840"/>
          </a:xfrm>
          <a:prstGeom prst="rect">
            <a:avLst/>
          </a:prstGeom>
        </p:spPr>
      </p:pic>
      <p:pic>
        <p:nvPicPr>
          <p:cNvPr id="12" name="Slika 11" descr="Slika na kojoj se prikazuje nebo, na otvorenom, voda, rijeka&#10;&#10;Opis je automatski generiran">
            <a:extLst>
              <a:ext uri="{FF2B5EF4-FFF2-40B4-BE49-F238E27FC236}">
                <a16:creationId xmlns:a16="http://schemas.microsoft.com/office/drawing/2014/main" id="{7A26EF9A-C73B-4D31-9D22-EB5C8CA475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29" r="-2" b="-2"/>
          <a:stretch/>
        </p:blipFill>
        <p:spPr>
          <a:xfrm>
            <a:off x="6272784" y="2746075"/>
            <a:ext cx="527608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437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84FF04B2-96E9-4D5A-A7E1-DC180E4724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294" y="1331650"/>
            <a:ext cx="10980434" cy="6117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hr-HR" sz="2400" dirty="0" err="1"/>
              <a:t>Murmansk</a:t>
            </a:r>
            <a:r>
              <a:rPr lang="hr-HR" sz="2400" dirty="0"/>
              <a:t> – luka koja se ne zaleđuje</a:t>
            </a:r>
            <a:endParaRPr lang="en-US" sz="2400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6035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Slika na kojoj se prikazuje čamac, na otvorenom, nebo, voda&#10;&#10;Opis je automatski generiran">
            <a:extLst>
              <a:ext uri="{FF2B5EF4-FFF2-40B4-BE49-F238E27FC236}">
                <a16:creationId xmlns:a16="http://schemas.microsoft.com/office/drawing/2014/main" id="{B9ECEE8D-323F-4357-ACCC-02953B85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r="-2" b="-2"/>
          <a:stretch/>
        </p:blipFill>
        <p:spPr bwMode="auto">
          <a:xfrm>
            <a:off x="640080" y="2746075"/>
            <a:ext cx="5276088" cy="329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zervirano mjesto sadržaja 4" descr="Slika na kojoj se prikazuje obala&#10;&#10;Opis je automatski generiran">
            <a:extLst>
              <a:ext uri="{FF2B5EF4-FFF2-40B4-BE49-F238E27FC236}">
                <a16:creationId xmlns:a16="http://schemas.microsoft.com/office/drawing/2014/main" id="{E16E7ED4-D1D6-4877-B124-D2345B8D8C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841" b="-3"/>
          <a:stretch/>
        </p:blipFill>
        <p:spPr>
          <a:xfrm>
            <a:off x="6272784" y="2746075"/>
            <a:ext cx="527608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84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C0A0724-2F8D-43A6-986A-8A1FC9E7B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68854" y="1716304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r-HR" sz="2400" dirty="0" err="1"/>
              <a:t>Nižnji</a:t>
            </a:r>
            <a:r>
              <a:rPr lang="hr-HR" sz="2400" dirty="0"/>
              <a:t> Novgorod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/>
              <a:t>             Samara</a:t>
            </a:r>
            <a:endParaRPr lang="en-US" sz="2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Rezervirano mjesto sadržaja 8" descr="Slika na kojoj se prikazuje voda, na otvorenom, nebo, most&#10;&#10;Opis je automatski generiran">
            <a:extLst>
              <a:ext uri="{FF2B5EF4-FFF2-40B4-BE49-F238E27FC236}">
                <a16:creationId xmlns:a16="http://schemas.microsoft.com/office/drawing/2014/main" id="{35AB8528-BFBE-463E-B834-9E98960A5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7086" y="624608"/>
            <a:ext cx="5202060" cy="2984406"/>
          </a:xfrm>
          <a:prstGeom prst="rect">
            <a:avLst/>
          </a:prstGeom>
          <a:effectLst/>
        </p:spPr>
      </p:pic>
      <p:pic>
        <p:nvPicPr>
          <p:cNvPr id="11" name="Slika 10" descr="Slika na kojoj se prikazuje voda, na otvorenom, nebo, luka&#10;&#10;Opis je automatski generiran">
            <a:extLst>
              <a:ext uri="{FF2B5EF4-FFF2-40B4-BE49-F238E27FC236}">
                <a16:creationId xmlns:a16="http://schemas.microsoft.com/office/drawing/2014/main" id="{FD58DD16-8DB6-4571-A1A1-E7C90ED5D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0756" y="3609014"/>
            <a:ext cx="5218390" cy="250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030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5EEC524-2E5A-4A2E-BBFC-7143D0FBD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564" y="980972"/>
            <a:ext cx="11227308" cy="160508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hr-HR" sz="2400" dirty="0"/>
              <a:t>Volgograd                                                          Rostov na Donu                                             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AAE9118-0436-4488-AC4A-C14DF6A7B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2211010"/>
            <a:ext cx="12192002" cy="464699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ounded Rectangle 26">
            <a:extLst>
              <a:ext uri="{FF2B5EF4-FFF2-40B4-BE49-F238E27FC236}">
                <a16:creationId xmlns:a16="http://schemas.microsoft.com/office/drawing/2014/main" id="{48AADC38-41AB-482C-B8C3-6B9CD91B6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6035"/>
            <a:ext cx="11548872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zgrada, na otvorenom, grad, luka&#10;&#10;Opis je automatski generiran">
            <a:extLst>
              <a:ext uri="{FF2B5EF4-FFF2-40B4-BE49-F238E27FC236}">
                <a16:creationId xmlns:a16="http://schemas.microsoft.com/office/drawing/2014/main" id="{DF52FC35-F9E8-4848-821A-C0C57C68D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1355"/>
          <a:stretch/>
        </p:blipFill>
        <p:spPr>
          <a:xfrm>
            <a:off x="640080" y="2746075"/>
            <a:ext cx="5276088" cy="3291840"/>
          </a:xfrm>
          <a:prstGeom prst="rect">
            <a:avLst/>
          </a:prstGeom>
        </p:spPr>
      </p:pic>
      <p:pic>
        <p:nvPicPr>
          <p:cNvPr id="5" name="Rezervirano mjesto sadržaja 4" descr="Slika na kojoj se prikazuje voda, nebo, na otvorenom, čamac&#10;&#10;Opis je automatski generiran">
            <a:extLst>
              <a:ext uri="{FF2B5EF4-FFF2-40B4-BE49-F238E27FC236}">
                <a16:creationId xmlns:a16="http://schemas.microsoft.com/office/drawing/2014/main" id="{68E28FC7-A0AD-4781-953F-48D72B5023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30" r="2967" b="2"/>
          <a:stretch/>
        </p:blipFill>
        <p:spPr>
          <a:xfrm>
            <a:off x="6272784" y="2746075"/>
            <a:ext cx="5276088" cy="329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6930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id="{169CE5A2-7B0B-4B3B-AF90-5654979BB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148" y="961946"/>
            <a:ext cx="4136052" cy="117980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hr-HR" sz="2400" dirty="0">
                <a:latin typeface="+mn-lt"/>
              </a:rPr>
              <a:t>Novosibirsk</a:t>
            </a:r>
            <a:endParaRPr lang="en-US" sz="2400" dirty="0">
              <a:latin typeface="+mn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BDD0CE-06A4-404B-8A13-580229C1C9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41750"/>
            <a:ext cx="12192000" cy="4716250"/>
          </a:xfrm>
          <a:prstGeom prst="rect">
            <a:avLst/>
          </a:prstGeom>
          <a:solidFill>
            <a:srgbClr val="7160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26">
            <a:extLst>
              <a:ext uri="{FF2B5EF4-FFF2-40B4-BE49-F238E27FC236}">
                <a16:creationId xmlns:a16="http://schemas.microsoft.com/office/drawing/2014/main" id="{EE9899FA-8881-472C-AA59-D08A89CA8A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4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Slika 6" descr="Slika na kojoj se prikazuje nebo, na otvorenom&#10;&#10;Opis je automatski generiran">
            <a:extLst>
              <a:ext uri="{FF2B5EF4-FFF2-40B4-BE49-F238E27FC236}">
                <a16:creationId xmlns:a16="http://schemas.microsoft.com/office/drawing/2014/main" id="{9FE2E128-6E50-484A-83B0-58BE9C403C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48" y="2827619"/>
            <a:ext cx="4974336" cy="3121395"/>
          </a:xfrm>
          <a:prstGeom prst="rect">
            <a:avLst/>
          </a:prstGeom>
        </p:spPr>
      </p:pic>
      <p:sp>
        <p:nvSpPr>
          <p:cNvPr id="16" name="Rounded Rectangle 16">
            <a:extLst>
              <a:ext uri="{FF2B5EF4-FFF2-40B4-BE49-F238E27FC236}">
                <a16:creationId xmlns:a16="http://schemas.microsoft.com/office/drawing/2014/main" id="{080B7D90-3DF1-4514-B26D-616BE35553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4749" y="2423160"/>
            <a:ext cx="5613569" cy="3930315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voda, na otvorenom, čamac, priroda&#10;&#10;Opis je automatski generiran">
            <a:extLst>
              <a:ext uri="{FF2B5EF4-FFF2-40B4-BE49-F238E27FC236}">
                <a16:creationId xmlns:a16="http://schemas.microsoft.com/office/drawing/2014/main" id="{584D1709-DB58-41F7-A19A-9BF642667E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578516" y="3234118"/>
            <a:ext cx="4974336" cy="2313066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23B29A17-CB45-4251-925F-04F22E5078FA}"/>
              </a:ext>
            </a:extLst>
          </p:cNvPr>
          <p:cNvSpPr txBox="1"/>
          <p:nvPr/>
        </p:nvSpPr>
        <p:spPr>
          <a:xfrm>
            <a:off x="7518400" y="1637225"/>
            <a:ext cx="2765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Jekaterinburg</a:t>
            </a:r>
          </a:p>
        </p:txBody>
      </p:sp>
    </p:spTree>
    <p:extLst>
      <p:ext uri="{BB962C8B-B14F-4D97-AF65-F5344CB8AC3E}">
        <p14:creationId xmlns:p14="http://schemas.microsoft.com/office/powerpoint/2010/main" val="3822961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9696DB-C61E-4F10-AFB2-69A197067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hr-HR" sz="2400" dirty="0"/>
              <a:t>Vladivostok </a:t>
            </a:r>
            <a:endParaRPr lang="en-US" sz="24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 descr="Slika na kojoj se prikazuje zgrada, na otvorenom, nebo, grad&#10;&#10;Opis je automatski generiran">
            <a:extLst>
              <a:ext uri="{FF2B5EF4-FFF2-40B4-BE49-F238E27FC236}">
                <a16:creationId xmlns:a16="http://schemas.microsoft.com/office/drawing/2014/main" id="{ECC4B08F-2927-40BF-95B3-CF314D7E3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62" y="1365756"/>
            <a:ext cx="6019331" cy="412324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66745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 descr="Slika na kojoj se prikazuje karta&#10;&#10;Opis je automatski generiran">
            <a:extLst>
              <a:ext uri="{FF2B5EF4-FFF2-40B4-BE49-F238E27FC236}">
                <a16:creationId xmlns:a16="http://schemas.microsoft.com/office/drawing/2014/main" id="{73721B70-706C-4DE8-9BF7-A98B059C06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99772" y="2032000"/>
            <a:ext cx="7458895" cy="4401334"/>
          </a:xfrm>
        </p:spPr>
      </p:pic>
      <p:sp>
        <p:nvSpPr>
          <p:cNvPr id="3" name="Naslov 2">
            <a:extLst>
              <a:ext uri="{FF2B5EF4-FFF2-40B4-BE49-F238E27FC236}">
                <a16:creationId xmlns:a16="http://schemas.microsoft.com/office/drawing/2014/main" id="{A61C24D2-D4A8-48E9-BA21-C3DD00654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772" y="1423269"/>
            <a:ext cx="10515600" cy="770868"/>
          </a:xfrm>
        </p:spPr>
        <p:txBody>
          <a:bodyPr/>
          <a:lstStyle/>
          <a:p>
            <a:r>
              <a:rPr lang="hr-HR" dirty="0"/>
              <a:t>Transsibirska željeznica</a:t>
            </a:r>
          </a:p>
        </p:txBody>
      </p:sp>
      <p:sp>
        <p:nvSpPr>
          <p:cNvPr id="6" name="TekstniOkvir 5">
            <a:extLst>
              <a:ext uri="{FF2B5EF4-FFF2-40B4-BE49-F238E27FC236}">
                <a16:creationId xmlns:a16="http://schemas.microsoft.com/office/drawing/2014/main" id="{F526BE3E-EF96-43AB-BD0D-F69B733DC29B}"/>
              </a:ext>
            </a:extLst>
          </p:cNvPr>
          <p:cNvSpPr txBox="1"/>
          <p:nvPr/>
        </p:nvSpPr>
        <p:spPr>
          <a:xfrm>
            <a:off x="7958667" y="2032000"/>
            <a:ext cx="354471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i="1" dirty="0"/>
              <a:t>Zamislite da putujete od Moskve do Vladivostoka. </a:t>
            </a:r>
          </a:p>
          <a:p>
            <a:r>
              <a:rPr lang="hr-HR" sz="2400" i="1" dirty="0"/>
              <a:t>Razmislite: Koliko vremenskih zona ćete promijeniti? Koji gradovi o kojima smo pričali se nalaze na trasi transsibirske željeznice?</a:t>
            </a:r>
          </a:p>
        </p:txBody>
      </p:sp>
    </p:spTree>
    <p:extLst>
      <p:ext uri="{BB962C8B-B14F-4D97-AF65-F5344CB8AC3E}">
        <p14:creationId xmlns:p14="http://schemas.microsoft.com/office/powerpoint/2010/main" val="29229687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7A89592-2403-484A-BBB9-C9937C02F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Provjerimo naučeno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933B9C62-02A5-4813-B78E-ACAED5A288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983522"/>
            <a:ext cx="3932237" cy="2051539"/>
          </a:xfrm>
        </p:spPr>
        <p:txBody>
          <a:bodyPr/>
          <a:lstStyle/>
          <a:p>
            <a:r>
              <a:rPr lang="hr-HR" dirty="0"/>
              <a:t>Riješite radnu bilježnicu str. 169-172.</a:t>
            </a:r>
          </a:p>
        </p:txBody>
      </p:sp>
      <p:graphicFrame>
        <p:nvGraphicFramePr>
          <p:cNvPr id="5" name="Tablica 5">
            <a:extLst>
              <a:ext uri="{FF2B5EF4-FFF2-40B4-BE49-F238E27FC236}">
                <a16:creationId xmlns:a16="http://schemas.microsoft.com/office/drawing/2014/main" id="{C3ECE6CE-8587-442D-B5E7-ABBA33D825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2170953"/>
              </p:ext>
            </p:extLst>
          </p:nvPr>
        </p:nvGraphicFramePr>
        <p:xfrm>
          <a:off x="4696287" y="1349518"/>
          <a:ext cx="7102134" cy="485162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658007">
                  <a:extLst>
                    <a:ext uri="{9D8B030D-6E8A-4147-A177-3AD203B41FA5}">
                      <a16:colId xmlns:a16="http://schemas.microsoft.com/office/drawing/2014/main" val="1193625232"/>
                    </a:ext>
                  </a:extLst>
                </a:gridCol>
                <a:gridCol w="1814709">
                  <a:extLst>
                    <a:ext uri="{9D8B030D-6E8A-4147-A177-3AD203B41FA5}">
                      <a16:colId xmlns:a16="http://schemas.microsoft.com/office/drawing/2014/main" val="120188289"/>
                    </a:ext>
                  </a:extLst>
                </a:gridCol>
                <a:gridCol w="1814709">
                  <a:extLst>
                    <a:ext uri="{9D8B030D-6E8A-4147-A177-3AD203B41FA5}">
                      <a16:colId xmlns:a16="http://schemas.microsoft.com/office/drawing/2014/main" val="2969931400"/>
                    </a:ext>
                  </a:extLst>
                </a:gridCol>
                <a:gridCol w="1814709">
                  <a:extLst>
                    <a:ext uri="{9D8B030D-6E8A-4147-A177-3AD203B41FA5}">
                      <a16:colId xmlns:a16="http://schemas.microsoft.com/office/drawing/2014/main" val="194837495"/>
                    </a:ext>
                  </a:extLst>
                </a:gridCol>
              </a:tblGrid>
              <a:tr h="320660">
                <a:tc>
                  <a:txBody>
                    <a:bodyPr/>
                    <a:lstStyle/>
                    <a:p>
                      <a:r>
                        <a:rPr lang="hr-HR" dirty="0"/>
                        <a:t>Znam i mogu…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+/-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hr-HR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895483"/>
                  </a:ext>
                </a:extLst>
              </a:tr>
              <a:tr h="828372">
                <a:tc>
                  <a:txBody>
                    <a:bodyPr/>
                    <a:lstStyle/>
                    <a:p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Analizirati gospodarsku ulogu Ruske Federacije u Europi i svijetu.</a:t>
                      </a:r>
                      <a:endParaRPr lang="pl-PL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006543"/>
                  </a:ext>
                </a:extLst>
              </a:tr>
              <a:tr h="45426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Izdvojiti posebnosti i probleme suvremenoga razvoja Rusije.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104515"/>
                  </a:ext>
                </a:extLst>
              </a:tr>
              <a:tr h="77042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hr-HR" sz="1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Opisati sastav stanovništva Ruske Federacije.</a:t>
                      </a:r>
                      <a:endParaRPr lang="hr-H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6746102"/>
                  </a:ext>
                </a:extLst>
              </a:tr>
              <a:tr h="1081910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None/>
                        <a:tabLst>
                          <a:tab pos="457200" algn="l"/>
                        </a:tabLst>
                      </a:pPr>
                      <a:r>
                        <a:rPr lang="hr-H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Imenovati na geografskoj karti najvažnije gradove Ruske Federacije te izdvojiti njihove posebnosti.</a:t>
                      </a:r>
                    </a:p>
                    <a:p>
                      <a:endParaRPr lang="pl-PL" sz="1400" dirty="0">
                        <a:effectLst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54862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21926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39AF83B-2402-46C1-B52B-19D3C167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IZRADILA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5B1149E-D380-4C00-979C-47557B3567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8660" y="3634153"/>
            <a:ext cx="6172200" cy="4173415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Marija Ros Kozarić, prof.</a:t>
            </a:r>
          </a:p>
        </p:txBody>
      </p:sp>
    </p:spTree>
    <p:extLst>
      <p:ext uri="{BB962C8B-B14F-4D97-AF65-F5344CB8AC3E}">
        <p14:creationId xmlns:p14="http://schemas.microsoft.com/office/powerpoint/2010/main" val="13051411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7E79F213-6A3A-4D14-A19D-E310A2D18F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analizirati gospodarsku ulogu Ruske Federacije u Europi i svijetu.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izdvojiti posebnosti i probleme suvremenoga razvoja Rusije.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hr-HR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opisati sastav stanovništva Ruske Federacije.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hr-HR" sz="2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Učenik će </a:t>
            </a:r>
            <a:r>
              <a:rPr lang="hr-HR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imenovati na geografskoj karti najvažnije gradove Ruske Federacije te izdvojiti njihove posebnosti.</a:t>
            </a:r>
          </a:p>
          <a:p>
            <a:pPr marL="0" indent="0">
              <a:buNone/>
            </a:pPr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FA4F6282-5B4E-4E2B-B268-A69A50411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Ishodi </a:t>
            </a:r>
          </a:p>
        </p:txBody>
      </p:sp>
    </p:spTree>
    <p:extLst>
      <p:ext uri="{BB962C8B-B14F-4D97-AF65-F5344CB8AC3E}">
        <p14:creationId xmlns:p14="http://schemas.microsoft.com/office/powerpoint/2010/main" val="8561191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83EE15FB-2C7A-4CE1-8A6B-3CB630E249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5608" y="1124511"/>
            <a:ext cx="7979065" cy="3421734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1B709BE-6A11-411D-A8C7-B5BD14009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5384" y="4546245"/>
            <a:ext cx="9277350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8412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AE302AD6-45C5-4343-87C7-E5F75CD94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1051" y="2977502"/>
            <a:ext cx="6086383" cy="3304640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/>
              <a:t>pad broja stanovnika i iseljavanje nakon raspada SSSR-a</a:t>
            </a:r>
          </a:p>
          <a:p>
            <a:r>
              <a:rPr lang="hr-HR" sz="2400" dirty="0"/>
              <a:t>danas: znatan broj doseljenika, ponajprije zbog potrebe za radnom snagom</a:t>
            </a:r>
          </a:p>
          <a:p>
            <a:r>
              <a:rPr lang="hr-HR" sz="2400" dirty="0"/>
              <a:t>europski dio: 75% stanovnika, azijski dio: 25% stanovnika</a:t>
            </a:r>
          </a:p>
          <a:p>
            <a:r>
              <a:rPr lang="hr-HR" sz="2400" dirty="0" err="1"/>
              <a:t>Donjecki</a:t>
            </a:r>
            <a:r>
              <a:rPr lang="hr-HR" sz="2400" dirty="0"/>
              <a:t> bazen, </a:t>
            </a:r>
            <a:r>
              <a:rPr lang="hr-HR" sz="2400" dirty="0" err="1"/>
              <a:t>Povolžje</a:t>
            </a:r>
            <a:r>
              <a:rPr lang="hr-HR" sz="2400" dirty="0"/>
              <a:t>, područje uz Don, Kamu, Moskvu i Sankt Peterburg te prostor oko Transsibirske željeznice i uz Amur       najgušće naseljeno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425145B-99CB-47DA-A5C4-F4E868902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419" y="1693293"/>
            <a:ext cx="10515600" cy="770868"/>
          </a:xfrm>
        </p:spPr>
        <p:txBody>
          <a:bodyPr/>
          <a:lstStyle/>
          <a:p>
            <a:r>
              <a:rPr lang="hr-HR" dirty="0"/>
              <a:t>Broj i razmještaj stanovništva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id="{03EB0C8F-8196-42F0-B264-712B093498A1}"/>
              </a:ext>
            </a:extLst>
          </p:cNvPr>
          <p:cNvCxnSpPr/>
          <p:nvPr/>
        </p:nvCxnSpPr>
        <p:spPr>
          <a:xfrm>
            <a:off x="4323424" y="5637321"/>
            <a:ext cx="3817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Slika 8">
            <a:extLst>
              <a:ext uri="{FF2B5EF4-FFF2-40B4-BE49-F238E27FC236}">
                <a16:creationId xmlns:a16="http://schemas.microsoft.com/office/drawing/2014/main" id="{6E9297BD-ADD0-4242-952D-38C0A74D8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434" y="2601158"/>
            <a:ext cx="5906609" cy="3843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42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1CA58B66-1793-4E2E-8467-6B7EC9118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5672328" cy="3304640"/>
          </a:xfrm>
        </p:spPr>
        <p:txBody>
          <a:bodyPr>
            <a:normAutofit/>
          </a:bodyPr>
          <a:lstStyle/>
          <a:p>
            <a:r>
              <a:rPr lang="hr-HR" sz="2400" dirty="0"/>
              <a:t>složen etnički, vjerski i jezični sastav</a:t>
            </a:r>
          </a:p>
          <a:p>
            <a:r>
              <a:rPr lang="hr-HR" sz="2400" dirty="0" err="1"/>
              <a:t>neruski</a:t>
            </a:r>
            <a:r>
              <a:rPr lang="hr-HR" sz="2400" dirty="0"/>
              <a:t> narodi te Rusi kao većinski narod</a:t>
            </a:r>
          </a:p>
          <a:p>
            <a:r>
              <a:rPr lang="hr-HR" sz="2400" dirty="0"/>
              <a:t>etničke napetosti prerastaju u ratove (Čečenija 1994.) – </a:t>
            </a:r>
            <a:r>
              <a:rPr lang="hr-HR" sz="2400" i="1" dirty="0"/>
              <a:t>Istražite tko su Čečeni.</a:t>
            </a:r>
          </a:p>
          <a:p>
            <a:r>
              <a:rPr lang="hr-HR" sz="2400" dirty="0"/>
              <a:t>urbano stanovništvo (74%)</a:t>
            </a:r>
          </a:p>
          <a:p>
            <a:pPr marL="0" indent="0">
              <a:buNone/>
            </a:pPr>
            <a:endParaRPr lang="hr-HR" sz="2400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A20AC883-03D0-4865-9173-335A77983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Složeni sastav stanovništva</a:t>
            </a:r>
          </a:p>
        </p:txBody>
      </p:sp>
      <p:pic>
        <p:nvPicPr>
          <p:cNvPr id="7" name="Slika 6" descr="Slika na kojoj se prikazuje osoba, mali, djevojčica&#10;&#10;Opis je automatski generiran">
            <a:extLst>
              <a:ext uri="{FF2B5EF4-FFF2-40B4-BE49-F238E27FC236}">
                <a16:creationId xmlns:a16="http://schemas.microsoft.com/office/drawing/2014/main" id="{BE67A877-3E7A-4704-B4FB-221845D710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1278" y="2538331"/>
            <a:ext cx="5240767" cy="348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33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DCEFFF17-24FF-43E8-8F24-43A5B9ED9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22026"/>
            <a:ext cx="3538491" cy="3304640"/>
          </a:xfrm>
        </p:spPr>
        <p:txBody>
          <a:bodyPr>
            <a:normAutofit fontScale="92500" lnSpcReduction="20000"/>
          </a:bodyPr>
          <a:lstStyle/>
          <a:p>
            <a:r>
              <a:rPr lang="hr-HR" sz="2400" dirty="0"/>
              <a:t>u vrijeme SSSR-a usmjerena na industriju (automobilska, strojarska, teška, drvna i tekstilna industrija)</a:t>
            </a:r>
          </a:p>
          <a:p>
            <a:pPr marL="0" indent="0">
              <a:buNone/>
            </a:pPr>
            <a:endParaRPr lang="hr-HR" sz="2400" dirty="0"/>
          </a:p>
          <a:p>
            <a:pPr marL="0" indent="0">
              <a:buNone/>
            </a:pPr>
            <a:r>
              <a:rPr lang="hr-HR" sz="2400" dirty="0"/>
              <a:t>problemi u okolišu</a:t>
            </a:r>
          </a:p>
          <a:p>
            <a:r>
              <a:rPr lang="hr-HR" sz="2400" dirty="0"/>
              <a:t>nakon raspada SSSR-a – kriza u industriji</a:t>
            </a:r>
          </a:p>
          <a:p>
            <a:pPr marL="0" indent="0">
              <a:buNone/>
            </a:pPr>
            <a:r>
              <a:rPr lang="hr-HR" sz="2400" dirty="0"/>
              <a:t>(zatvaranje tvrtki, nezaposlenost, spora privatizacija)</a:t>
            </a:r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id="{B64CC5FA-05F5-4201-93C0-956407C81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Gospodarstvo 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id="{302CB347-3D5E-47AE-992A-12A36FFA6186}"/>
              </a:ext>
            </a:extLst>
          </p:cNvPr>
          <p:cNvCxnSpPr/>
          <p:nvPr/>
        </p:nvCxnSpPr>
        <p:spPr>
          <a:xfrm>
            <a:off x="1748901" y="3790765"/>
            <a:ext cx="0" cy="3639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Slika 9">
            <a:extLst>
              <a:ext uri="{FF2B5EF4-FFF2-40B4-BE49-F238E27FC236}">
                <a16:creationId xmlns:a16="http://schemas.microsoft.com/office/drawing/2014/main" id="{DF88FC3A-F1D3-4C4F-A526-297574F9A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4660" y="1331650"/>
            <a:ext cx="6525088" cy="5122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09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C7655D2A-9DF4-48F9-A5A0-BA0D19C76F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097" y="1221926"/>
            <a:ext cx="10515600" cy="3304640"/>
          </a:xfrm>
        </p:spPr>
        <p:txBody>
          <a:bodyPr>
            <a:normAutofit fontScale="92500" lnSpcReduction="10000"/>
          </a:bodyPr>
          <a:lstStyle/>
          <a:p>
            <a:r>
              <a:rPr lang="hr-HR" sz="2400" dirty="0"/>
              <a:t>od početka stoljeća Ruska Federacija ima znatan rast dohotka i životnog standarda, ali postoje velike razlike između europskog i azijskog dijela</a:t>
            </a:r>
          </a:p>
          <a:p>
            <a:r>
              <a:rPr lang="hr-HR" sz="2400" dirty="0"/>
              <a:t>industrija se temelji na velikim zalihama metalnih ruda, nafte, zemnog plina, kamenog ugljena, hidroenergiji, poljoprivrednim sirovinama i drvnoj masi</a:t>
            </a:r>
          </a:p>
          <a:p>
            <a:r>
              <a:rPr lang="hr-HR" sz="2400" dirty="0"/>
              <a:t>u europskom dijelu su gospodarske mogućnosti</a:t>
            </a:r>
          </a:p>
          <a:p>
            <a:r>
              <a:rPr lang="hr-HR" sz="2400" dirty="0"/>
              <a:t>rudarski važni: Ural i Sibir</a:t>
            </a:r>
          </a:p>
          <a:p>
            <a:r>
              <a:rPr lang="hr-HR" sz="2400" dirty="0"/>
              <a:t>prirodni plin i nafta: 8 velikih bazena</a:t>
            </a:r>
          </a:p>
          <a:p>
            <a:r>
              <a:rPr lang="hr-HR" sz="2400" dirty="0"/>
              <a:t>tercijarni sektor: promet i trgovina (najviše trguje s EU, Kinom, Japanom i J. Korejom)</a:t>
            </a:r>
          </a:p>
          <a:p>
            <a:r>
              <a:rPr lang="hr-HR" sz="2400" dirty="0"/>
              <a:t>izvozni proizvodi: nafta, prirodni plin, ugljen, rude, metali i pšenica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EB55F43-9B8B-4792-9DE9-B9FC595FD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882" y="4828032"/>
            <a:ext cx="6214806" cy="1738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2851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A99BB99E-E4E4-4E81-9866-5BAC5A7AFA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571" y="137604"/>
            <a:ext cx="8155043" cy="2996213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CB333DF6-794F-4A85-A63E-14B30701B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571" y="3133817"/>
            <a:ext cx="8155043" cy="3342443"/>
          </a:xfrm>
          <a:prstGeom prst="rect">
            <a:avLst/>
          </a:prstGeom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id="{07D34CBB-E720-49A9-8B10-CA7AAD2D2D53}"/>
              </a:ext>
            </a:extLst>
          </p:cNvPr>
          <p:cNvSpPr txBox="1"/>
          <p:nvPr/>
        </p:nvSpPr>
        <p:spPr>
          <a:xfrm>
            <a:off x="8575829" y="1242874"/>
            <a:ext cx="31249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Proučite tablicu i kartu gospodarskih regija Ruske Federacije.  Koje su najznačajnije gospodarske regije Ruske Federacije? U kojem se dijelu nalaze?</a:t>
            </a:r>
          </a:p>
          <a:p>
            <a:r>
              <a:rPr lang="hr-HR" sz="2000" i="1" dirty="0"/>
              <a:t>Koje su gospodarske grane u njima najzastupljenije?</a:t>
            </a:r>
          </a:p>
        </p:txBody>
      </p:sp>
    </p:spTree>
    <p:extLst>
      <p:ext uri="{BB962C8B-B14F-4D97-AF65-F5344CB8AC3E}">
        <p14:creationId xmlns:p14="http://schemas.microsoft.com/office/powerpoint/2010/main" val="910422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id="{0AE428A8-71E0-4174-8A18-D2D124137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258" y="1166457"/>
            <a:ext cx="10515600" cy="3304640"/>
          </a:xfrm>
        </p:spPr>
        <p:txBody>
          <a:bodyPr>
            <a:normAutofit/>
          </a:bodyPr>
          <a:lstStyle/>
          <a:p>
            <a:r>
              <a:rPr lang="hr-HR" sz="2400" dirty="0"/>
              <a:t>u vrhu svjetske politike – stalna članica Vijeća sigurnosti UN-a i vojna sila </a:t>
            </a:r>
          </a:p>
        </p:txBody>
      </p:sp>
      <p:pic>
        <p:nvPicPr>
          <p:cNvPr id="5" name="Slika 4" descr="Slika na kojoj se prikazuje osoba, vojna uniforma, uniforma, nošenje&#10;&#10;Opis je automatski generiran">
            <a:extLst>
              <a:ext uri="{FF2B5EF4-FFF2-40B4-BE49-F238E27FC236}">
                <a16:creationId xmlns:a16="http://schemas.microsoft.com/office/drawing/2014/main" id="{706178EB-9D52-4293-B681-84F321202F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11" y="1639122"/>
            <a:ext cx="3931593" cy="2831975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B8B5EE64-E151-4ABE-BA2B-DCB8EE4FA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707" y="3579920"/>
            <a:ext cx="9877425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8676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3519</TotalTime>
  <Words>854</Words>
  <Application>Microsoft Office PowerPoint</Application>
  <PresentationFormat>Široki zaslon</PresentationFormat>
  <Paragraphs>85</Paragraphs>
  <Slides>19</Slides>
  <Notes>10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19</vt:i4>
      </vt:variant>
    </vt:vector>
  </HeadingPairs>
  <TitlesOfParts>
    <vt:vector size="23" baseType="lpstr">
      <vt:lpstr>Calibri Light</vt:lpstr>
      <vt:lpstr>Arial</vt:lpstr>
      <vt:lpstr>Calibri</vt:lpstr>
      <vt:lpstr>Office Theme</vt:lpstr>
      <vt:lpstr>Stanovništvo i gospodarstvo Ruske Federacije</vt:lpstr>
      <vt:lpstr>Ishodi </vt:lpstr>
      <vt:lpstr>PowerPoint prezentacija</vt:lpstr>
      <vt:lpstr>Broj i razmještaj stanovništva</vt:lpstr>
      <vt:lpstr>Složeni sastav stanovništva</vt:lpstr>
      <vt:lpstr>Gospodarstvo </vt:lpstr>
      <vt:lpstr>PowerPoint prezentacija</vt:lpstr>
      <vt:lpstr>PowerPoint prezentacija</vt:lpstr>
      <vt:lpstr>PowerPoint prezentacija</vt:lpstr>
      <vt:lpstr>Gradovi Rusije</vt:lpstr>
      <vt:lpstr>PowerPoint prezentacija</vt:lpstr>
      <vt:lpstr>PowerPoint prezentacija</vt:lpstr>
      <vt:lpstr>PowerPoint prezentacija</vt:lpstr>
      <vt:lpstr>PowerPoint prezentacija</vt:lpstr>
      <vt:lpstr>Novosibirsk</vt:lpstr>
      <vt:lpstr>PowerPoint prezentacija</vt:lpstr>
      <vt:lpstr>Transsibirska željeznica</vt:lpstr>
      <vt:lpstr>Provjerimo naučeno</vt:lpstr>
      <vt:lpstr>IZRADILA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Marija Ros Kozarić</cp:lastModifiedBy>
  <cp:revision>85</cp:revision>
  <dcterms:created xsi:type="dcterms:W3CDTF">2021-01-04T08:54:24Z</dcterms:created>
  <dcterms:modified xsi:type="dcterms:W3CDTF">2021-07-15T13:33:42Z</dcterms:modified>
</cp:coreProperties>
</file>